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326" r:id="rId3"/>
    <p:sldId id="335" r:id="rId4"/>
    <p:sldId id="336" r:id="rId5"/>
    <p:sldId id="334" r:id="rId6"/>
    <p:sldId id="330" r:id="rId7"/>
    <p:sldId id="317" r:id="rId8"/>
    <p:sldId id="329" r:id="rId9"/>
    <p:sldId id="331" r:id="rId10"/>
    <p:sldId id="332" r:id="rId11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伊藤 征親" initials="伊藤" lastIdx="1" clrIdx="0">
    <p:extLst>
      <p:ext uri="{19B8F6BF-5375-455C-9EA6-DF929625EA0E}">
        <p15:presenceInfo xmlns:p15="http://schemas.microsoft.com/office/powerpoint/2012/main" userId="S-1-5-21-2268036727-724493889-3817997011-31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8000"/>
    <a:srgbClr val="FFFFBD"/>
    <a:srgbClr val="5B9BD5"/>
    <a:srgbClr val="2D72B1"/>
    <a:srgbClr val="99CCFF"/>
    <a:srgbClr val="FFCCFF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017" autoAdjust="0"/>
    <p:restoredTop sz="86358" autoAdjust="0"/>
  </p:normalViewPr>
  <p:slideViewPr>
    <p:cSldViewPr snapToGrid="0">
      <p:cViewPr>
        <p:scale>
          <a:sx n="100" d="100"/>
          <a:sy n="100" d="100"/>
        </p:scale>
        <p:origin x="846" y="-24"/>
      </p:cViewPr>
      <p:guideLst/>
    </p:cSldViewPr>
  </p:slideViewPr>
  <p:outlineViewPr>
    <p:cViewPr>
      <p:scale>
        <a:sx n="33" d="100"/>
        <a:sy n="33" d="100"/>
      </p:scale>
      <p:origin x="0" y="-4482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7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67D44E4-9D6A-35A6-0C54-FF0038BFC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0973BE-1455-D81C-19D5-6E010A5CF5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51B10-35F2-42BA-9E17-DDFBA0973061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1FE0F8-0DE5-44B4-6967-6C154A4E6B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DF99F54-B758-655E-0E5F-E9BA6BB499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12C7E-BDC6-4568-89DB-1F75387EAB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274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439E1-519B-4116-862B-15F3985D8B25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8BBCB-F701-4A2B-83C8-58DB401E13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837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BBCB-F701-4A2B-83C8-58DB401E132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13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BBCB-F701-4A2B-83C8-58DB401E132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838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_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19" name="タイトル 18">
            <a:extLst>
              <a:ext uri="{FF2B5EF4-FFF2-40B4-BE49-F238E27FC236}">
                <a16:creationId xmlns:a16="http://schemas.microsoft.com/office/drawing/2014/main" id="{D26EA50A-131C-E824-0B90-02163E81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79" y="1739684"/>
            <a:ext cx="8105775" cy="1175136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7" name="日付プレースホルダー 26">
            <a:extLst>
              <a:ext uri="{FF2B5EF4-FFF2-40B4-BE49-F238E27FC236}">
                <a16:creationId xmlns:a16="http://schemas.microsoft.com/office/drawing/2014/main" id="{DF4F7249-100A-79B9-6FDC-DA8C190A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28" name="フッター プレースホルダー 27">
            <a:extLst>
              <a:ext uri="{FF2B5EF4-FFF2-40B4-BE49-F238E27FC236}">
                <a16:creationId xmlns:a16="http://schemas.microsoft.com/office/drawing/2014/main" id="{DB9AF413-8A80-354F-E40A-EF1FA932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29" name="スライド番号プレースホルダー 28">
            <a:extLst>
              <a:ext uri="{FF2B5EF4-FFF2-40B4-BE49-F238E27FC236}">
                <a16:creationId xmlns:a16="http://schemas.microsoft.com/office/drawing/2014/main" id="{80F710B5-5CE0-D77C-4CD4-7A2970D2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6D5CB42-3A7E-1022-E934-88F6D6A5390B}"/>
              </a:ext>
            </a:extLst>
          </p:cNvPr>
          <p:cNvSpPr/>
          <p:nvPr userDrawn="1"/>
        </p:nvSpPr>
        <p:spPr>
          <a:xfrm>
            <a:off x="1" y="2914820"/>
            <a:ext cx="9144000" cy="515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5AA3A7-164D-1655-51B8-77A8C56F078A}"/>
              </a:ext>
            </a:extLst>
          </p:cNvPr>
          <p:cNvSpPr/>
          <p:nvPr userDrawn="1"/>
        </p:nvSpPr>
        <p:spPr>
          <a:xfrm>
            <a:off x="85726" y="2961245"/>
            <a:ext cx="9144000" cy="51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8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F3210AAA-B3D1-071E-42ED-3B29FA36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3183E1E9-C1BC-5873-4FE2-1712164D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C5782CCF-EA1B-059B-662C-C0C497BE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654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0BE816F6-A241-01B0-F0E2-1740376B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6DB8024B-026B-ECC9-96DC-F72D36E4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043D91CD-88D4-4DE0-BC29-609A62F7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0772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604A1686-2B45-2DCB-8324-9B6D6756B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1FA638E6-757F-DF17-DBFE-1605D1F5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012CDE0D-3C60-BE53-919B-DEDD6ECA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4120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44A13903-34C7-8E26-DF08-F63FFDA8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CA2E9E2D-6BA7-F891-63C1-1B2B72CF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08514B39-0936-8340-6467-A908656D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513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727200"/>
            <a:ext cx="9144000" cy="1164407"/>
          </a:xfrm>
        </p:spPr>
        <p:txBody>
          <a:bodyPr anchor="b" anchorCtr="0">
            <a:noAutofit/>
          </a:bodyPr>
          <a:lstStyle>
            <a:lvl1pPr algn="ctr">
              <a:defRPr sz="2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6267" y="3059243"/>
            <a:ext cx="5046133" cy="3253081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Ø"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20" name="日付プレースホルダー 19">
            <a:extLst>
              <a:ext uri="{FF2B5EF4-FFF2-40B4-BE49-F238E27FC236}">
                <a16:creationId xmlns:a16="http://schemas.microsoft.com/office/drawing/2014/main" id="{66E74BBD-7BAA-C6A1-034B-BBF14D5A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21" name="フッター プレースホルダー 20">
            <a:extLst>
              <a:ext uri="{FF2B5EF4-FFF2-40B4-BE49-F238E27FC236}">
                <a16:creationId xmlns:a16="http://schemas.microsoft.com/office/drawing/2014/main" id="{5AE4BA78-13D7-547E-536F-21EE32D5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32BA9C43-C036-5723-1432-EB587747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05506C0-705B-0A40-87F9-9DF63C9F3A4C}"/>
              </a:ext>
            </a:extLst>
          </p:cNvPr>
          <p:cNvSpPr/>
          <p:nvPr userDrawn="1"/>
        </p:nvSpPr>
        <p:spPr>
          <a:xfrm>
            <a:off x="1" y="2914820"/>
            <a:ext cx="9144000" cy="515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FE27FF-AE5B-BC24-7293-E1FA71523401}"/>
              </a:ext>
            </a:extLst>
          </p:cNvPr>
          <p:cNvSpPr/>
          <p:nvPr userDrawn="1"/>
        </p:nvSpPr>
        <p:spPr>
          <a:xfrm>
            <a:off x="85726" y="2961245"/>
            <a:ext cx="9144000" cy="51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CDBEEB63-DC7E-2E4F-33A8-4856D3AF7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3514"/>
            <a:ext cx="1938867" cy="239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kumimoji="1" lang="ja-JP" altLang="en-US" dirty="0"/>
              <a:t>岩田塾資料</a:t>
            </a:r>
          </a:p>
        </p:txBody>
      </p:sp>
    </p:spTree>
    <p:extLst>
      <p:ext uri="{BB962C8B-B14F-4D97-AF65-F5344CB8AC3E}">
        <p14:creationId xmlns:p14="http://schemas.microsoft.com/office/powerpoint/2010/main" val="169890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42089"/>
            <a:ext cx="7400925" cy="450037"/>
          </a:xfrm>
        </p:spPr>
        <p:txBody>
          <a:bodyPr anchor="ctr" anchorCtr="0">
            <a:noAutofit/>
          </a:bodyPr>
          <a:lstStyle>
            <a:lvl1pPr>
              <a:defRPr sz="2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93" y="626633"/>
            <a:ext cx="8736579" cy="568569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Ø"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B5430C-1167-8B6B-7851-4AC6C5429D82}"/>
              </a:ext>
            </a:extLst>
          </p:cNvPr>
          <p:cNvSpPr/>
          <p:nvPr userDrawn="1"/>
        </p:nvSpPr>
        <p:spPr>
          <a:xfrm>
            <a:off x="1" y="447676"/>
            <a:ext cx="9144000" cy="515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6C2EE58-D04C-DA6F-D3C8-D8872FBFA324}"/>
              </a:ext>
            </a:extLst>
          </p:cNvPr>
          <p:cNvSpPr/>
          <p:nvPr userDrawn="1"/>
        </p:nvSpPr>
        <p:spPr>
          <a:xfrm>
            <a:off x="85726" y="494101"/>
            <a:ext cx="9144000" cy="51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日付プレースホルダー 19">
            <a:extLst>
              <a:ext uri="{FF2B5EF4-FFF2-40B4-BE49-F238E27FC236}">
                <a16:creationId xmlns:a16="http://schemas.microsoft.com/office/drawing/2014/main" id="{66E74BBD-7BAA-C6A1-034B-BBF14D5A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21" name="フッター プレースホルダー 20">
            <a:extLst>
              <a:ext uri="{FF2B5EF4-FFF2-40B4-BE49-F238E27FC236}">
                <a16:creationId xmlns:a16="http://schemas.microsoft.com/office/drawing/2014/main" id="{5AE4BA78-13D7-547E-536F-21EE32D5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32BA9C43-C036-5723-1432-EB587747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67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（ページ無し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42089"/>
            <a:ext cx="7400925" cy="450037"/>
          </a:xfrm>
        </p:spPr>
        <p:txBody>
          <a:bodyPr anchor="ctr" anchorCtr="0">
            <a:noAutofit/>
          </a:bodyPr>
          <a:lstStyle>
            <a:lvl1pPr>
              <a:defRPr sz="2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93" y="626633"/>
            <a:ext cx="8736579" cy="568569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Ø"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B5430C-1167-8B6B-7851-4AC6C5429D82}"/>
              </a:ext>
            </a:extLst>
          </p:cNvPr>
          <p:cNvSpPr/>
          <p:nvPr userDrawn="1"/>
        </p:nvSpPr>
        <p:spPr>
          <a:xfrm>
            <a:off x="1" y="447676"/>
            <a:ext cx="9144000" cy="515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6C2EE58-D04C-DA6F-D3C8-D8872FBFA324}"/>
              </a:ext>
            </a:extLst>
          </p:cNvPr>
          <p:cNvSpPr/>
          <p:nvPr userDrawn="1"/>
        </p:nvSpPr>
        <p:spPr>
          <a:xfrm>
            <a:off x="85726" y="494101"/>
            <a:ext cx="9144000" cy="51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日付プレースホルダー 19">
            <a:extLst>
              <a:ext uri="{FF2B5EF4-FFF2-40B4-BE49-F238E27FC236}">
                <a16:creationId xmlns:a16="http://schemas.microsoft.com/office/drawing/2014/main" id="{66E74BBD-7BAA-C6A1-034B-BBF14D5A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16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F631DA55-FC0F-1BED-F25E-F365078D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4DFE19B5-8102-18B8-305D-DFD4C2C2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2F2D6A18-1A55-4C88-A30F-68CD3C02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003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日付プレースホルダー 12">
            <a:extLst>
              <a:ext uri="{FF2B5EF4-FFF2-40B4-BE49-F238E27FC236}">
                <a16:creationId xmlns:a16="http://schemas.microsoft.com/office/drawing/2014/main" id="{6B2F296F-2303-30EC-9F75-21861171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7F1B54E0-710F-BAC4-E39A-D1037D16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759417D4-7CFE-ACEB-D33C-E3A08F28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26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日付プレースホルダー 14">
            <a:extLst>
              <a:ext uri="{FF2B5EF4-FFF2-40B4-BE49-F238E27FC236}">
                <a16:creationId xmlns:a16="http://schemas.microsoft.com/office/drawing/2014/main" id="{E06BDDAB-50E5-2014-3BF8-131A5E2D9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6" name="フッター プレースホルダー 15">
            <a:extLst>
              <a:ext uri="{FF2B5EF4-FFF2-40B4-BE49-F238E27FC236}">
                <a16:creationId xmlns:a16="http://schemas.microsoft.com/office/drawing/2014/main" id="{B2056EA5-88EB-EC10-6B4C-D1B6FF0D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A1800469-7083-8310-EEB6-75FE3DDA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07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F658440E-AEDF-83D7-E49C-50AEDBC7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12" name="フッター プレースホルダー 11">
            <a:extLst>
              <a:ext uri="{FF2B5EF4-FFF2-40B4-BE49-F238E27FC236}">
                <a16:creationId xmlns:a16="http://schemas.microsoft.com/office/drawing/2014/main" id="{887301E6-F574-68F7-16A5-8B03311B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B5E2A9BF-E478-3CC1-3725-0A7E0672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408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C9B0882-11B8-C871-0460-7830B26C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4EBFE2B-92EF-89DA-8470-7614019C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303F029-10B7-7F43-AE71-55198B50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194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73E6BC-BDC4-CB9F-974E-29D24EB2B3D5}"/>
              </a:ext>
            </a:extLst>
          </p:cNvPr>
          <p:cNvSpPr/>
          <p:nvPr userDrawn="1"/>
        </p:nvSpPr>
        <p:spPr>
          <a:xfrm>
            <a:off x="0" y="6418024"/>
            <a:ext cx="9144000" cy="430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 dirty="0"/>
          </a:p>
        </p:txBody>
      </p:sp>
      <p:pic>
        <p:nvPicPr>
          <p:cNvPr id="8" name="Picture 6" descr="C:\Documents and Settings\ishiguro\デスクトップ\フコク東海LOGO横透明化.gif">
            <a:extLst>
              <a:ext uri="{FF2B5EF4-FFF2-40B4-BE49-F238E27FC236}">
                <a16:creationId xmlns:a16="http://schemas.microsoft.com/office/drawing/2014/main" id="{D95D16B9-FE55-A38C-219E-41E2DE07B9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503" y="6497721"/>
            <a:ext cx="2150898" cy="27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29E42C-1ED1-1E30-6306-BBE706EC97A7}"/>
              </a:ext>
            </a:extLst>
          </p:cNvPr>
          <p:cNvSpPr/>
          <p:nvPr userDrawn="1"/>
        </p:nvSpPr>
        <p:spPr>
          <a:xfrm>
            <a:off x="261071" y="6479361"/>
            <a:ext cx="2048894" cy="307777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b="1" dirty="0">
                <a:solidFill>
                  <a:srgbClr val="0033CC"/>
                </a:solidFill>
                <a:effectLst>
                  <a:reflection blurRad="6350" stA="60000" endA="900" endPos="58000" dir="5400000" sy="-100000" algn="bl" rotWithShape="0"/>
                </a:effectLst>
                <a:latin typeface="+mn-lt"/>
                <a:ea typeface="+mn-ea"/>
              </a:rPr>
              <a:t>Create</a:t>
            </a:r>
            <a:r>
              <a:rPr lang="en-US" altLang="ja-JP" sz="2000" b="1" baseline="0" dirty="0">
                <a:solidFill>
                  <a:srgbClr val="0033CC"/>
                </a:solidFill>
                <a:effectLst>
                  <a:reflection blurRad="6350" stA="60000" endA="900" endPos="58000" dir="5400000" sy="-100000" algn="bl" rotWithShape="0"/>
                </a:effectLst>
                <a:latin typeface="+mn-lt"/>
                <a:ea typeface="+mn-ea"/>
              </a:rPr>
              <a:t> the Future</a:t>
            </a:r>
            <a:endParaRPr lang="ja-JP" altLang="en-US" sz="2000" b="1" dirty="0">
              <a:solidFill>
                <a:srgbClr val="0033CC"/>
              </a:solidFill>
              <a:effectLst>
                <a:reflection blurRad="6350" stA="60000" endA="900" endPos="58000" dir="5400000" sy="-100000" algn="bl" rotWithShape="0"/>
              </a:effectLst>
              <a:latin typeface="+mn-lt"/>
              <a:ea typeface="+mn-e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9C1E6A-296F-79EF-E5E0-7DE47B911CF4}"/>
              </a:ext>
            </a:extLst>
          </p:cNvPr>
          <p:cNvSpPr txBox="1"/>
          <p:nvPr userDrawn="1"/>
        </p:nvSpPr>
        <p:spPr>
          <a:xfrm>
            <a:off x="6808436" y="6554201"/>
            <a:ext cx="13497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kumimoji="1" lang="en-US" altLang="ja-JP" sz="1400" b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CONFIDENTIAL</a:t>
            </a:r>
            <a:endParaRPr kumimoji="1" lang="ja-JP" altLang="en-US" sz="1400" b="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7FDAFE9-F2B4-10DC-F71A-A8A74473D257}"/>
              </a:ext>
            </a:extLst>
          </p:cNvPr>
          <p:cNvSpPr txBox="1"/>
          <p:nvPr userDrawn="1"/>
        </p:nvSpPr>
        <p:spPr>
          <a:xfrm>
            <a:off x="5600700" y="6538813"/>
            <a:ext cx="1218603" cy="246221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r>
              <a:rPr kumimoji="1"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設計開発室</a:t>
            </a:r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705E1FC3-A0EB-F2C4-5C3D-79BBCC4F1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04109" y="6479361"/>
            <a:ext cx="63989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BFC6013B-99F5-D997-74DA-BF07BF63F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99509" y="6479361"/>
            <a:ext cx="50460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7BD3543-A173-46AC-8837-DB465E45DAD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7" name="日付プレースホルダー 11">
            <a:extLst>
              <a:ext uri="{FF2B5EF4-FFF2-40B4-BE49-F238E27FC236}">
                <a16:creationId xmlns:a16="http://schemas.microsoft.com/office/drawing/2014/main" id="{32B22431-48F7-2B19-A91B-815EFEBE1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5175" y="13514"/>
            <a:ext cx="2028825" cy="365125"/>
          </a:xfrm>
          <a:prstGeom prst="rect">
            <a:avLst/>
          </a:prstGeom>
        </p:spPr>
        <p:txBody>
          <a:bodyPr lIns="108000" tIns="0" rIns="108000" bIns="0" anchor="t" anchorCtr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239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D44CE8-49AB-E4BB-0B04-ED5E3D32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>
                <a:solidFill>
                  <a:sysClr val="windowText" lastClr="000000"/>
                </a:solidFill>
              </a:rPr>
              <a:t>自動織機基板検査のマッピング作業の効率化、その先</a:t>
            </a:r>
            <a:endParaRPr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0C12EE42-F4B0-87A7-A832-04C65616E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DAE5A87-726E-D8FF-FE84-D680043F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85FC81-5607-29D2-33FF-991B08EF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/10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F14434-613D-9F19-ED7B-7B3DEDFD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9EA5339-5776-112B-A515-7EBAE10AF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769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ADD479-CC09-2E8F-83F4-0C8A2EE1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まとめなど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B21898-7C93-370E-A167-83EAE8E04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NG</a:t>
            </a:r>
            <a:r>
              <a:rPr kumimoji="1" lang="ja-JP" altLang="en-US" dirty="0"/>
              <a:t>マッピングデータの集計作業の効率化ができた。</a:t>
            </a:r>
            <a:endParaRPr kumimoji="1" lang="en-US" altLang="ja-JP" dirty="0"/>
          </a:p>
          <a:p>
            <a:r>
              <a:rPr lang="ja-JP" altLang="en-US" dirty="0"/>
              <a:t>今後の目標</a:t>
            </a:r>
            <a:endParaRPr lang="en-US" altLang="ja-JP" dirty="0"/>
          </a:p>
          <a:p>
            <a:pPr lvl="1"/>
            <a:r>
              <a:rPr lang="ja-JP" altLang="en-US" dirty="0"/>
              <a:t>現場での直接入力体制実現（設計、品管、営業、現場、の連携・協力体制）</a:t>
            </a:r>
            <a:endParaRPr lang="en-US" altLang="ja-JP" dirty="0"/>
          </a:p>
          <a:p>
            <a:pPr lvl="1"/>
            <a:r>
              <a:rPr lang="ja-JP" altLang="en-US" dirty="0"/>
              <a:t>データ活用方法の検討（主体は品管になるが、連携・協力体制は維持する事が必須）</a:t>
            </a:r>
            <a:endParaRPr lang="en-US" altLang="ja-JP" dirty="0"/>
          </a:p>
          <a:p>
            <a:pPr lvl="1"/>
            <a:r>
              <a:rPr lang="ja-JP" altLang="en-US" dirty="0"/>
              <a:t>他の現場での同様事例への適用を模索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更には</a:t>
            </a:r>
            <a:endParaRPr lang="en-US" altLang="ja-JP" dirty="0"/>
          </a:p>
          <a:p>
            <a:pPr lvl="1"/>
            <a:r>
              <a:rPr lang="ja-JP" altLang="en-US" dirty="0"/>
              <a:t>検査データ（工程内、出荷時）は、品質</a:t>
            </a:r>
            <a:r>
              <a:rPr lang="en-US" altLang="ja-JP" dirty="0"/>
              <a:t>/</a:t>
            </a:r>
            <a:r>
              <a:rPr lang="ja-JP" altLang="en-US" dirty="0"/>
              <a:t>工程改善に活用できる可能性のある貴重なデータ。</a:t>
            </a:r>
            <a:endParaRPr lang="en-US" altLang="ja-JP" dirty="0"/>
          </a:p>
          <a:p>
            <a:pPr lvl="1"/>
            <a:r>
              <a:rPr lang="ja-JP" altLang="en-US" dirty="0"/>
              <a:t>現状これらは、紙だったり、電子データであっても品質活動に活用できるような状態となっていない。</a:t>
            </a:r>
            <a:endParaRPr lang="en-US" altLang="ja-JP" dirty="0"/>
          </a:p>
          <a:p>
            <a:pPr lvl="1"/>
            <a:r>
              <a:rPr lang="ja-JP" altLang="en-US" dirty="0"/>
              <a:t>これらのデータを社内で一括データベース化し活用する事で、様々な品質活動に活用できるのではないか？と考えている。</a:t>
            </a:r>
            <a:endParaRPr lang="en-US" altLang="ja-JP" dirty="0"/>
          </a:p>
          <a:p>
            <a:pPr lvl="1"/>
            <a:r>
              <a:rPr lang="ja-JP" altLang="en-US" dirty="0"/>
              <a:t>これぞ</a:t>
            </a:r>
            <a:r>
              <a:rPr lang="en-US" altLang="ja-JP" dirty="0"/>
              <a:t>DX</a:t>
            </a:r>
            <a:r>
              <a:rPr lang="ja-JP" altLang="en-US" dirty="0"/>
              <a:t>！！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B91798-B4F4-4304-C3A6-9A10864A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B26893-ECCA-383A-248D-7A588D05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E07E22-2B64-E816-76CC-E9090B0F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D09402-2A39-FF01-532D-31F3FB732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1" y="3790950"/>
            <a:ext cx="4044789" cy="28833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6F7305-9752-69BF-1761-AB6971ECA1C9}"/>
              </a:ext>
            </a:extLst>
          </p:cNvPr>
          <p:cNvSpPr/>
          <p:nvPr/>
        </p:nvSpPr>
        <p:spPr>
          <a:xfrm>
            <a:off x="4743450" y="3886200"/>
            <a:ext cx="4295775" cy="1809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すぐにはできないし、定着にも時間がかかる。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今回の事例によって、各部署の方々の意識に一石を投じれたと考えている。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現場での「めんどくさい」や「分析したい」という不満や要望を、設計の耳にも届けて欲しい。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設計のメンバーももっと現場を見ないといけないと感じた。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OneTeam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活動に期待。</a:t>
            </a:r>
          </a:p>
        </p:txBody>
      </p:sp>
    </p:spTree>
    <p:extLst>
      <p:ext uri="{BB962C8B-B14F-4D97-AF65-F5344CB8AC3E}">
        <p14:creationId xmlns:p14="http://schemas.microsoft.com/office/powerpoint/2010/main" val="138865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81DFE-792A-B9FC-03E0-B09A7225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BA1212-F0F9-D15A-EF78-03ABCCA5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15DAA0-04DC-37EB-A097-38772322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36E7-CF34-CC44-09C4-2136309E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FE1DB94C-9E65-22B4-5501-BF33B4F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60" y="589308"/>
            <a:ext cx="8736579" cy="57646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ja-JP" altLang="en-US" dirty="0"/>
              <a:t>織機向け基板生産におけるトラブル支援として、</a:t>
            </a:r>
            <a:r>
              <a:rPr lang="en-US" altLang="ja-JP" dirty="0"/>
              <a:t>NG</a:t>
            </a:r>
            <a:r>
              <a:rPr lang="ja-JP" altLang="en-US" dirty="0"/>
              <a:t>マッピングの集計作業を実施していた。</a:t>
            </a:r>
            <a:endParaRPr lang="en-US" altLang="ja-JP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 dirty="0"/>
              <a:t>＜作業内容＞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現場で検査結果（短冊状の紙に記録されている）を読み取り、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どのエリアにどんな</a:t>
            </a:r>
            <a:r>
              <a:rPr lang="en-US" altLang="ja-JP" dirty="0"/>
              <a:t>NG</a:t>
            </a:r>
            <a:r>
              <a:rPr lang="ja-JP" altLang="en-US" dirty="0"/>
              <a:t>が発生したかを、カウントし</a:t>
            </a:r>
            <a:r>
              <a:rPr lang="en-US" altLang="ja-JP" dirty="0"/>
              <a:t>Excel</a:t>
            </a:r>
            <a:r>
              <a:rPr lang="ja-JP" altLang="en-US" dirty="0"/>
              <a:t>に集計する作業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1</a:t>
            </a:r>
            <a:r>
              <a:rPr lang="ja-JP" altLang="en-US" dirty="0"/>
              <a:t>日分のデータを集計するのに要する時間は、概ね</a:t>
            </a:r>
            <a:r>
              <a:rPr lang="en-US" altLang="ja-JP" dirty="0"/>
              <a:t>7</a:t>
            </a:r>
            <a:r>
              <a:rPr lang="ja-JP" altLang="en-US" dirty="0"/>
              <a:t>時間前後かかっていた。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約３ヶ月</a:t>
            </a:r>
            <a:r>
              <a:rPr lang="en-US" altLang="ja-JP" dirty="0"/>
              <a:t>×20</a:t>
            </a:r>
            <a:r>
              <a:rPr lang="ja-JP" altLang="en-US" dirty="0"/>
              <a:t>日＝</a:t>
            </a:r>
            <a:r>
              <a:rPr lang="en-US" altLang="ja-JP" dirty="0"/>
              <a:t>60</a:t>
            </a:r>
            <a:r>
              <a:rPr lang="ja-JP" altLang="en-US" dirty="0"/>
              <a:t>日実施してきた。（１工数５万円とすれば</a:t>
            </a:r>
            <a:r>
              <a:rPr lang="en-US" altLang="ja-JP" dirty="0"/>
              <a:t>300</a:t>
            </a:r>
            <a:r>
              <a:rPr lang="ja-JP" altLang="en-US" dirty="0"/>
              <a:t>万円）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2028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81DFE-792A-B9FC-03E0-B09A7225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どんな作業か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BA1212-F0F9-D15A-EF78-03ABCCA5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15DAA0-04DC-37EB-A097-38772322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36E7-CF34-CC44-09C4-2136309E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26400BE-8284-E2A3-FC91-21EDCE8E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764"/>
          <a:stretch/>
        </p:blipFill>
        <p:spPr>
          <a:xfrm>
            <a:off x="106221" y="1352937"/>
            <a:ext cx="9037779" cy="349898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BC5C3A8-36D3-BACE-0D97-91BCE19480DD}"/>
              </a:ext>
            </a:extLst>
          </p:cNvPr>
          <p:cNvSpPr/>
          <p:nvPr/>
        </p:nvSpPr>
        <p:spPr>
          <a:xfrm>
            <a:off x="80271" y="596298"/>
            <a:ext cx="3453504" cy="450038"/>
          </a:xfrm>
          <a:prstGeom prst="roundRect">
            <a:avLst>
              <a:gd name="adj" fmla="val 91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現場で検査した時の短冊データを見ながら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5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81DFE-792A-B9FC-03E0-B09A7225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どんな作業か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BA1212-F0F9-D15A-EF78-03ABCCA5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15DAA0-04DC-37EB-A097-38772322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36E7-CF34-CC44-09C4-2136309E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4A80B9F-A953-125F-5DE6-B7488438FD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7"/>
          <a:stretch/>
        </p:blipFill>
        <p:spPr>
          <a:xfrm>
            <a:off x="213007" y="596298"/>
            <a:ext cx="7400925" cy="5496937"/>
          </a:xfrm>
          <a:prstGeom prst="rect">
            <a:avLst/>
          </a:prstGeom>
          <a:scene3d>
            <a:camera prst="orthographicFront">
              <a:rot lat="0" lon="0" rev="21539999"/>
            </a:camera>
            <a:lightRig rig="threePt" dir="t"/>
          </a:scene3d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0E1FA20-0C3E-81DB-033B-5D6985F484BC}"/>
              </a:ext>
            </a:extLst>
          </p:cNvPr>
          <p:cNvSpPr/>
          <p:nvPr/>
        </p:nvSpPr>
        <p:spPr>
          <a:xfrm>
            <a:off x="80272" y="596298"/>
            <a:ext cx="2260934" cy="450038"/>
          </a:xfrm>
          <a:prstGeom prst="roundRect">
            <a:avLst>
              <a:gd name="adj" fmla="val 91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正の字でカウントしていく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DE9A10F-B6B3-157A-E68D-259B2015B0BF}"/>
              </a:ext>
            </a:extLst>
          </p:cNvPr>
          <p:cNvSpPr/>
          <p:nvPr/>
        </p:nvSpPr>
        <p:spPr>
          <a:xfrm>
            <a:off x="5542384" y="5561044"/>
            <a:ext cx="3534899" cy="700658"/>
          </a:xfrm>
          <a:prstGeom prst="roundRect">
            <a:avLst>
              <a:gd name="adj" fmla="val 91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全ての短冊をカウント終了したら、各エリアごとの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種類の数をカウントして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Excel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に入力する。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319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452EA2A-53E1-04E2-EE3A-5859DE6CC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600" dirty="0"/>
              <a:t>今後もこの作業をつづけるのか？</a:t>
            </a:r>
            <a:endParaRPr lang="en-US" altLang="ja-JP" sz="1600" dirty="0"/>
          </a:p>
          <a:p>
            <a:r>
              <a:rPr kumimoji="1" lang="ja-JP" altLang="en-US" sz="1600" dirty="0"/>
              <a:t>せっかく入力したデータは活用できるのか？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7281DFE-792A-B9FC-03E0-B09A7225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ツール開発の動機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BA1212-F0F9-D15A-EF78-03ABCCA5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15DAA0-04DC-37EB-A097-38772322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36E7-CF34-CC44-09C4-2136309E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2F1F303-6E34-10C0-3FD9-FF6D01580C49}"/>
              </a:ext>
            </a:extLst>
          </p:cNvPr>
          <p:cNvSpPr/>
          <p:nvPr/>
        </p:nvSpPr>
        <p:spPr>
          <a:xfrm>
            <a:off x="370993" y="2545647"/>
            <a:ext cx="4724881" cy="773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少しでも、かかる工数を減らしたい。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せっかく集計するならば、データ活用の可能性を高めたい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A33A8B4-8725-3CF6-9237-20536DF57F76}"/>
              </a:ext>
            </a:extLst>
          </p:cNvPr>
          <p:cNvSpPr/>
          <p:nvPr/>
        </p:nvSpPr>
        <p:spPr>
          <a:xfrm>
            <a:off x="370993" y="3664115"/>
            <a:ext cx="4724881" cy="773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Mapping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ツールを開発し、大幅な工数削減に成功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BE10236-BD43-EE40-5539-FAE65FB8BECB}"/>
              </a:ext>
            </a:extLst>
          </p:cNvPr>
          <p:cNvSpPr/>
          <p:nvPr/>
        </p:nvSpPr>
        <p:spPr>
          <a:xfrm>
            <a:off x="370993" y="1523853"/>
            <a:ext cx="4724881" cy="773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単純作業、生産性無し、データの活用性も乏しい。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設計工数が多大に取られている。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893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D018C1AE-CBDB-9AA8-8A23-9841F59D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4" y="638723"/>
            <a:ext cx="8877886" cy="48900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C1BDB29-9861-58C7-CDB7-0E30D9A4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ツール動作画面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FADD08-743E-30D8-4FE2-3E4A8493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B87D4-CD27-51C9-316D-ECFB34AA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692AD9-DE0E-F5B7-6083-504BBE26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3EF8E1F-B0BB-436D-9140-47B5825AF4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5" t="60959" r="45077" b="9543"/>
          <a:stretch/>
        </p:blipFill>
        <p:spPr>
          <a:xfrm>
            <a:off x="2787203" y="3698035"/>
            <a:ext cx="948896" cy="1331854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35">
            <a:extLst>
              <a:ext uri="{FF2B5EF4-FFF2-40B4-BE49-F238E27FC236}">
                <a16:creationId xmlns:a16="http://schemas.microsoft.com/office/drawing/2014/main" id="{364FBF1B-FFDE-42FB-84D7-CBF2DCD92EB6}"/>
              </a:ext>
            </a:extLst>
          </p:cNvPr>
          <p:cNvSpPr txBox="1"/>
          <p:nvPr/>
        </p:nvSpPr>
        <p:spPr>
          <a:xfrm>
            <a:off x="4028418" y="2823311"/>
            <a:ext cx="2000249" cy="469023"/>
          </a:xfrm>
          <a:prstGeom prst="rect">
            <a:avLst/>
          </a:prstGeom>
          <a:noFill/>
          <a:ln w="2540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b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000">
                <a:latin typeface="Yu Gothic UI" panose="020B0500000000000000" pitchFamily="50" charset="-128"/>
                <a:ea typeface="Yu Gothic UI" panose="020B0500000000000000" pitchFamily="50" charset="-128"/>
              </a:rPr>
              <a:t>マップの上下反転、左右入れ替え</a:t>
            </a:r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934CE7FD-5631-2383-B350-EDEDD0A79B76}"/>
              </a:ext>
            </a:extLst>
          </p:cNvPr>
          <p:cNvSpPr/>
          <p:nvPr/>
        </p:nvSpPr>
        <p:spPr>
          <a:xfrm>
            <a:off x="95250" y="686237"/>
            <a:ext cx="1625600" cy="323632"/>
          </a:xfrm>
          <a:prstGeom prst="wedgeRectCallout">
            <a:avLst>
              <a:gd name="adj1" fmla="val 29167"/>
              <a:gd name="adj2" fmla="val 695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品番、検査日、昼</a:t>
            </a: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夜勤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A4619A43-897E-FF31-D670-65F03FCEC6A0}"/>
              </a:ext>
            </a:extLst>
          </p:cNvPr>
          <p:cNvSpPr/>
          <p:nvPr/>
        </p:nvSpPr>
        <p:spPr>
          <a:xfrm>
            <a:off x="95251" y="1104900"/>
            <a:ext cx="1828800" cy="31459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69B450FA-60F3-1FF0-9311-904A9CACEA70}"/>
              </a:ext>
            </a:extLst>
          </p:cNvPr>
          <p:cNvSpPr/>
          <p:nvPr/>
        </p:nvSpPr>
        <p:spPr>
          <a:xfrm>
            <a:off x="2241770" y="453172"/>
            <a:ext cx="1225330" cy="323632"/>
          </a:xfrm>
          <a:prstGeom prst="wedgeRectCallout">
            <a:avLst>
              <a:gd name="adj1" fmla="val -41169"/>
              <a:gd name="adj2" fmla="val 911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Excel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327B63F7-AC2B-3CEA-0F71-3F6DC86E2FE5}"/>
              </a:ext>
            </a:extLst>
          </p:cNvPr>
          <p:cNvSpPr/>
          <p:nvPr/>
        </p:nvSpPr>
        <p:spPr>
          <a:xfrm>
            <a:off x="2510769" y="2046355"/>
            <a:ext cx="1225330" cy="323632"/>
          </a:xfrm>
          <a:prstGeom prst="wedgeRectCallout">
            <a:avLst>
              <a:gd name="adj1" fmla="val -23549"/>
              <a:gd name="adj2" fmla="val -1305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種類を選択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CCF490C4-E87D-4DB2-538A-6C79909BECC1}"/>
              </a:ext>
            </a:extLst>
          </p:cNvPr>
          <p:cNvSpPr/>
          <p:nvPr/>
        </p:nvSpPr>
        <p:spPr>
          <a:xfrm>
            <a:off x="6007368" y="1723348"/>
            <a:ext cx="1225330" cy="323632"/>
          </a:xfrm>
          <a:prstGeom prst="wedgeRectCallout">
            <a:avLst>
              <a:gd name="adj1" fmla="val -59307"/>
              <a:gd name="adj2" fmla="val 205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数集計</a:t>
            </a: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61B407C-A15D-453E-0F31-EA045E483E23}"/>
              </a:ext>
            </a:extLst>
          </p:cNvPr>
          <p:cNvSpPr/>
          <p:nvPr/>
        </p:nvSpPr>
        <p:spPr>
          <a:xfrm>
            <a:off x="4028418" y="2902574"/>
            <a:ext cx="1864382" cy="323632"/>
          </a:xfrm>
          <a:prstGeom prst="wedgeRectCallout">
            <a:avLst>
              <a:gd name="adj1" fmla="val -21431"/>
              <a:gd name="adj2" fmla="val -1188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絵の上限反転、左右入替え</a:t>
            </a:r>
          </a:p>
        </p:txBody>
      </p:sp>
      <p:sp>
        <p:nvSpPr>
          <p:cNvPr id="30" name="吹き出し: 四角形 29">
            <a:extLst>
              <a:ext uri="{FF2B5EF4-FFF2-40B4-BE49-F238E27FC236}">
                <a16:creationId xmlns:a16="http://schemas.microsoft.com/office/drawing/2014/main" id="{65DEEFC1-6EC6-C5CA-9E23-C9374F705632}"/>
              </a:ext>
            </a:extLst>
          </p:cNvPr>
          <p:cNvSpPr/>
          <p:nvPr/>
        </p:nvSpPr>
        <p:spPr>
          <a:xfrm>
            <a:off x="3639809" y="4106186"/>
            <a:ext cx="1535441" cy="323632"/>
          </a:xfrm>
          <a:prstGeom prst="wedgeRectCallout">
            <a:avLst>
              <a:gd name="adj1" fmla="val -50794"/>
              <a:gd name="adj2" fmla="val -776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右クリックでも記録できる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FC5CAEF4-A1BA-1171-709C-AAD757F87789}"/>
              </a:ext>
            </a:extLst>
          </p:cNvPr>
          <p:cNvSpPr/>
          <p:nvPr/>
        </p:nvSpPr>
        <p:spPr>
          <a:xfrm>
            <a:off x="5599906" y="5713449"/>
            <a:ext cx="3265584" cy="66969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時間⇒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時間　程度に工数削減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（個人差あり）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6FEFE1C3-67FA-ACD5-09E7-3E07F424DE9F}"/>
              </a:ext>
            </a:extLst>
          </p:cNvPr>
          <p:cNvSpPr/>
          <p:nvPr/>
        </p:nvSpPr>
        <p:spPr>
          <a:xfrm>
            <a:off x="5527675" y="5604096"/>
            <a:ext cx="1000125" cy="218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導入実績</a:t>
            </a:r>
          </a:p>
        </p:txBody>
      </p:sp>
    </p:spTree>
    <p:extLst>
      <p:ext uri="{BB962C8B-B14F-4D97-AF65-F5344CB8AC3E}">
        <p14:creationId xmlns:p14="http://schemas.microsoft.com/office/powerpoint/2010/main" val="244899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652E39E-C0C1-2D73-9D7C-3D8DA1BC5C89}"/>
              </a:ext>
            </a:extLst>
          </p:cNvPr>
          <p:cNvSpPr/>
          <p:nvPr/>
        </p:nvSpPr>
        <p:spPr>
          <a:xfrm>
            <a:off x="3057525" y="3884348"/>
            <a:ext cx="5652134" cy="17639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F1A6-4FEF-4CC6-207C-7267F29F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さらなる工数削減のために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993104-510E-2ED2-ABC1-D8103DF8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27E20A-D27E-0E5E-3BDF-EB480006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75C2DC-4F2F-5CF0-5251-429B42CB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705AA-85D0-9FEA-E1C5-275C810E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93" y="626633"/>
            <a:ext cx="4322835" cy="5685692"/>
          </a:xfrm>
        </p:spPr>
        <p:txBody>
          <a:bodyPr/>
          <a:lstStyle/>
          <a:p>
            <a:r>
              <a:rPr kumimoji="1" lang="ja-JP" altLang="en-US" dirty="0"/>
              <a:t>現在は、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BB5931D8-38ED-B859-53BF-599E9C013AFA}"/>
              </a:ext>
            </a:extLst>
          </p:cNvPr>
          <p:cNvSpPr/>
          <p:nvPr/>
        </p:nvSpPr>
        <p:spPr>
          <a:xfrm>
            <a:off x="581970" y="1018018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検査担当者が短冊に記載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E3386DF-3F99-B02A-A536-5212B20D43D5}"/>
              </a:ext>
            </a:extLst>
          </p:cNvPr>
          <p:cNvSpPr/>
          <p:nvPr/>
        </p:nvSpPr>
        <p:spPr>
          <a:xfrm>
            <a:off x="581970" y="1852755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検査担当者が短冊に記載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E0184685-D824-BBC1-01EB-4C258BEA9C70}"/>
              </a:ext>
            </a:extLst>
          </p:cNvPr>
          <p:cNvSpPr/>
          <p:nvPr/>
        </p:nvSpPr>
        <p:spPr>
          <a:xfrm>
            <a:off x="1458007" y="1592258"/>
            <a:ext cx="552985" cy="22543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4CF3F6A9-D8AE-E0BB-0821-2ED5E8A4CE53}"/>
              </a:ext>
            </a:extLst>
          </p:cNvPr>
          <p:cNvSpPr/>
          <p:nvPr/>
        </p:nvSpPr>
        <p:spPr>
          <a:xfrm>
            <a:off x="1434191" y="2440268"/>
            <a:ext cx="552985" cy="22543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107B085A-8279-3A77-0CC5-D9D060EF819D}"/>
              </a:ext>
            </a:extLst>
          </p:cNvPr>
          <p:cNvSpPr/>
          <p:nvPr/>
        </p:nvSpPr>
        <p:spPr>
          <a:xfrm>
            <a:off x="581969" y="2700765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集計作業者が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短冊を見てカウント・集計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7D214FA-C9FD-9EA9-6DD2-25F6594EAE18}"/>
              </a:ext>
            </a:extLst>
          </p:cNvPr>
          <p:cNvSpPr/>
          <p:nvPr/>
        </p:nvSpPr>
        <p:spPr>
          <a:xfrm>
            <a:off x="2010992" y="1573002"/>
            <a:ext cx="1153848" cy="22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通常環境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15638BF-7616-7A04-6523-5E54796F58E5}"/>
              </a:ext>
            </a:extLst>
          </p:cNvPr>
          <p:cNvSpPr/>
          <p:nvPr/>
        </p:nvSpPr>
        <p:spPr>
          <a:xfrm>
            <a:off x="2010992" y="2396648"/>
            <a:ext cx="1287198" cy="22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ブラックライト環境</a:t>
            </a: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3908F9D2-B8A3-4B54-2680-45B8194EED26}"/>
              </a:ext>
            </a:extLst>
          </p:cNvPr>
          <p:cNvSpPr/>
          <p:nvPr/>
        </p:nvSpPr>
        <p:spPr>
          <a:xfrm>
            <a:off x="3298190" y="2976990"/>
            <a:ext cx="1098550" cy="552450"/>
          </a:xfrm>
          <a:prstGeom prst="wedgeRectCallout">
            <a:avLst>
              <a:gd name="adj1" fmla="val -88454"/>
              <a:gd name="adj2" fmla="val -427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今回はここを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効率化した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9DD40682-58D0-8861-165C-3C45CC884C76}"/>
              </a:ext>
            </a:extLst>
          </p:cNvPr>
          <p:cNvSpPr/>
          <p:nvPr/>
        </p:nvSpPr>
        <p:spPr>
          <a:xfrm>
            <a:off x="5270814" y="1018018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検査担当者がソフトで入力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B2FF36AF-3F2F-C8AE-8CBA-74F65F9E9273}"/>
              </a:ext>
            </a:extLst>
          </p:cNvPr>
          <p:cNvSpPr/>
          <p:nvPr/>
        </p:nvSpPr>
        <p:spPr>
          <a:xfrm>
            <a:off x="5270814" y="1852755"/>
            <a:ext cx="2257425" cy="552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検査担当者がソフトで入力</a:t>
            </a:r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D70F2F4A-4DF0-1A75-9CB2-EA1F0FF4389E}"/>
              </a:ext>
            </a:extLst>
          </p:cNvPr>
          <p:cNvSpPr/>
          <p:nvPr/>
        </p:nvSpPr>
        <p:spPr>
          <a:xfrm>
            <a:off x="6146851" y="1592258"/>
            <a:ext cx="552985" cy="22543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6F6138C9-7C4E-B177-DD57-80C3F4DE6791}"/>
              </a:ext>
            </a:extLst>
          </p:cNvPr>
          <p:cNvSpPr txBox="1">
            <a:spLocks/>
          </p:cNvSpPr>
          <p:nvPr/>
        </p:nvSpPr>
        <p:spPr>
          <a:xfrm>
            <a:off x="4714485" y="626633"/>
            <a:ext cx="4322835" cy="568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計画中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B26486B-BF57-073F-EEF3-604A9E1871F1}"/>
              </a:ext>
            </a:extLst>
          </p:cNvPr>
          <p:cNvSpPr/>
          <p:nvPr/>
        </p:nvSpPr>
        <p:spPr>
          <a:xfrm>
            <a:off x="6766184" y="1573002"/>
            <a:ext cx="1153848" cy="22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通常環境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F12541-D636-865C-E45C-7B2BC6AC1CA3}"/>
              </a:ext>
            </a:extLst>
          </p:cNvPr>
          <p:cNvSpPr/>
          <p:nvPr/>
        </p:nvSpPr>
        <p:spPr>
          <a:xfrm>
            <a:off x="6766184" y="2396648"/>
            <a:ext cx="1287198" cy="22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ブラックライト環境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7FB50917-EFBD-95F4-F308-61414880E91A}"/>
              </a:ext>
            </a:extLst>
          </p:cNvPr>
          <p:cNvSpPr/>
          <p:nvPr/>
        </p:nvSpPr>
        <p:spPr>
          <a:xfrm>
            <a:off x="6326626" y="2942577"/>
            <a:ext cx="2383033" cy="552450"/>
          </a:xfrm>
          <a:prstGeom prst="wedgeRectCallout">
            <a:avLst>
              <a:gd name="adj1" fmla="val -46536"/>
              <a:gd name="adj2" fmla="val -938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ここまでで、集計が自動で完了させるように改善を進める。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BF9AE37F-0E57-F5C3-5E0C-B06102975A7C}"/>
              </a:ext>
            </a:extLst>
          </p:cNvPr>
          <p:cNvSpPr/>
          <p:nvPr/>
        </p:nvSpPr>
        <p:spPr>
          <a:xfrm>
            <a:off x="5841607" y="4642587"/>
            <a:ext cx="2483999" cy="7961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集計作業者の工数「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」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検査担当者の工数削減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AD40863B-7B0F-94D8-F0B1-EBFD6B74C5D6}"/>
              </a:ext>
            </a:extLst>
          </p:cNvPr>
          <p:cNvSpPr/>
          <p:nvPr/>
        </p:nvSpPr>
        <p:spPr>
          <a:xfrm>
            <a:off x="5801558" y="4547849"/>
            <a:ext cx="589743" cy="218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狙い</a:t>
            </a: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73D6894C-FED0-F022-BA69-C802AFB66879}"/>
              </a:ext>
            </a:extLst>
          </p:cNvPr>
          <p:cNvSpPr/>
          <p:nvPr/>
        </p:nvSpPr>
        <p:spPr>
          <a:xfrm>
            <a:off x="3219684" y="4020721"/>
            <a:ext cx="2419664" cy="117875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検査現場での直接入力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QR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コードによる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S/N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オペレータ管理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多言語対応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データベースの共有化</a:t>
            </a:r>
          </a:p>
        </p:txBody>
      </p:sp>
    </p:spTree>
    <p:extLst>
      <p:ext uri="{BB962C8B-B14F-4D97-AF65-F5344CB8AC3E}">
        <p14:creationId xmlns:p14="http://schemas.microsoft.com/office/powerpoint/2010/main" val="3339900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F1A6-4FEF-4CC6-207C-7267F29F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データ活用のために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993104-510E-2ED2-ABC1-D8103DF8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27E20A-D27E-0E5E-3BDF-EB480006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75C2DC-4F2F-5CF0-5251-429B42CB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1DD84138-EF9C-5A5D-551A-1F3042A5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26633"/>
            <a:ext cx="8892539" cy="56856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ja-JP" altLang="en-US" dirty="0"/>
              <a:t>データベース設計は下記としている</a:t>
            </a:r>
            <a:endParaRPr lang="en-US" altLang="ja-JP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ja-JP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95F77B0-56BD-083F-94C3-7DA0CC67A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036259"/>
              </p:ext>
            </p:extLst>
          </p:nvPr>
        </p:nvGraphicFramePr>
        <p:xfrm>
          <a:off x="51437" y="1030969"/>
          <a:ext cx="9044938" cy="511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7783">
                  <a:extLst>
                    <a:ext uri="{9D8B030D-6E8A-4147-A177-3AD203B41FA5}">
                      <a16:colId xmlns:a16="http://schemas.microsoft.com/office/drawing/2014/main" val="3279085090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261588539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162748768"/>
                    </a:ext>
                  </a:extLst>
                </a:gridCol>
                <a:gridCol w="2741295">
                  <a:extLst>
                    <a:ext uri="{9D8B030D-6E8A-4147-A177-3AD203B41FA5}">
                      <a16:colId xmlns:a16="http://schemas.microsoft.com/office/drawing/2014/main" val="3608617388"/>
                    </a:ext>
                  </a:extLst>
                </a:gridCol>
              </a:tblGrid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情報名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現場検査時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紙から入力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保存テーブル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extLst>
                  <a:ext uri="{0D108BD9-81ED-4DB2-BD59-A6C34878D82A}">
                    <a16:rowId xmlns:a16="http://schemas.microsoft.com/office/drawing/2014/main" val="3438186290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作業モード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rowSpan="8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台帳（</a:t>
                      </a: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基板で１行）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extLst>
                  <a:ext uri="{0D108BD9-81ED-4DB2-BD59-A6C34878D82A}">
                    <a16:rowId xmlns:a16="http://schemas.microsoft.com/office/drawing/2014/main" val="1623257531"/>
                  </a:ext>
                </a:extLst>
              </a:tr>
              <a:tr h="6388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検査日時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日付と時間の両方の情報</a:t>
                      </a:r>
                    </a:p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を読み込んだ日時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日付のみの情報</a:t>
                      </a:r>
                      <a:endParaRPr lang="en-US" alt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>
                        <a:buNone/>
                      </a:pP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（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入力者が設定する日付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）</a:t>
                      </a:r>
                      <a:endParaRPr lang="en-US" alt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200845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保存日時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検査日と一致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保存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ボタンを押した日時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5902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基板日時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情報からの読取日付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検査日時と同じ情報とする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979484"/>
                  </a:ext>
                </a:extLst>
              </a:tr>
              <a:tr h="6388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検査者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名札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の読取り情報</a:t>
                      </a:r>
                    </a:p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（複数人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情報対応要</a:t>
                      </a:r>
                      <a:r>
                        <a:rPr lang="en-US" alt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「</a:t>
                      </a: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unknown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」固定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58372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S/N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品番と時間から自動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75921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品番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QR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情報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入力者が設定する品番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356868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昼夜勤区分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検査時間で自動判定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入力者が設定する区分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645748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面、</a:t>
                      </a: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面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(A/B)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データ</a:t>
                      </a:r>
                    </a:p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（１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点で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１行⇒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基板で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NG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数行）</a:t>
                      </a:r>
                    </a:p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 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extLst>
                  <a:ext uri="{0D108BD9-81ED-4DB2-BD59-A6C34878D82A}">
                    <a16:rowId xmlns:a16="http://schemas.microsoft.com/office/drawing/2014/main" val="2038711851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NG Type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（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～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8</a:t>
                      </a:r>
                      <a:r>
                        <a:rPr lang="ja-JP" alt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）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60245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NG Text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入力内容により自動（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NG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種類の文字）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71315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座標データ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入力内容により自動（</a:t>
                      </a:r>
                      <a:r>
                        <a:rPr lang="en-US" sz="1400" b="0" dirty="0" err="1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xy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それぞれ、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～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100%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の数値）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083036"/>
                  </a:ext>
                </a:extLst>
              </a:tr>
              <a:tr h="3194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Area</a:t>
                      </a:r>
                      <a:r>
                        <a:rPr lang="ja-JP" sz="1400" b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判定</a:t>
                      </a:r>
                      <a:endParaRPr lang="ja-JP" sz="1400" b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入力内容により自動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(1</a:t>
                      </a:r>
                      <a:r>
                        <a:rPr lang="ja-JP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～</a:t>
                      </a:r>
                      <a:r>
                        <a:rPr lang="en-US" sz="1400" b="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9)</a:t>
                      </a:r>
                      <a:endParaRPr lang="ja-JP" sz="1400" b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58962" marR="58962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35042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4222B2A0-570E-BB5C-D336-5500D1D1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847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2003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F1A6-4FEF-4CC6-207C-7267F29F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データ活用のために</a:t>
            </a:r>
            <a:r>
              <a:rPr lang="ja-JP" altLang="en-US" sz="1800" dirty="0"/>
              <a:t>～今後の目標～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993104-510E-2ED2-ABC1-D8103DF8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2025/6/3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27E20A-D27E-0E5E-3BDF-EB480006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/10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75C2DC-4F2F-5CF0-5251-429B42CB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3543-A173-46AC-8837-DB465E45DAD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E88F29-D069-819C-4F42-F04D4E480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" t="11305" r="56667" b="40915"/>
          <a:stretch/>
        </p:blipFill>
        <p:spPr>
          <a:xfrm>
            <a:off x="512634" y="666750"/>
            <a:ext cx="7991475" cy="5198672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1EE23649-AEF6-5D3A-DAEC-36677A0518CB}"/>
              </a:ext>
            </a:extLst>
          </p:cNvPr>
          <p:cNvSpPr/>
          <p:nvPr/>
        </p:nvSpPr>
        <p:spPr>
          <a:xfrm>
            <a:off x="2076450" y="1214437"/>
            <a:ext cx="2771775" cy="866775"/>
          </a:xfrm>
          <a:prstGeom prst="wedgeRectCallout">
            <a:avLst>
              <a:gd name="adj1" fmla="val 94765"/>
              <a:gd name="adj2" fmla="val -93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データは、「座標情報」で保存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↓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詳細分析が可能になる。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8D64408-8E0A-A280-065F-ACDC7F86A601}"/>
              </a:ext>
            </a:extLst>
          </p:cNvPr>
          <p:cNvSpPr/>
          <p:nvPr/>
        </p:nvSpPr>
        <p:spPr>
          <a:xfrm>
            <a:off x="69721" y="2501105"/>
            <a:ext cx="4335591" cy="2925371"/>
          </a:xfrm>
          <a:prstGeom prst="roundRect">
            <a:avLst>
              <a:gd name="adj" fmla="val 364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現在は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Area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分割しているが、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81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分割して、どの部分にどのような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が多いのかなどの詳細分析に活用し、その分析結果をもとに、対策立案する。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2)</a:t>
            </a:r>
            <a:b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検査者による差異分析を行い、人による差がある場合は、教育により検査レベルの統一化を図る。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3)</a:t>
            </a:r>
          </a:p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湿度、気温、生産機器の状態などの情報とリンクさせ、相関性が得られれば、対策案が見つける。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BB6290B-BAB8-A5A3-B97F-8E3661224B0C}"/>
              </a:ext>
            </a:extLst>
          </p:cNvPr>
          <p:cNvSpPr/>
          <p:nvPr/>
        </p:nvSpPr>
        <p:spPr>
          <a:xfrm>
            <a:off x="1480278" y="5307812"/>
            <a:ext cx="3806097" cy="657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どのような分析を行うにしても、手書き情報ではなく、「電子データ化」することは有効である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141222C-CFF8-1FA6-3FFB-69663C4EDDFD}"/>
              </a:ext>
            </a:extLst>
          </p:cNvPr>
          <p:cNvCxnSpPr/>
          <p:nvPr/>
        </p:nvCxnSpPr>
        <p:spPr>
          <a:xfrm flipH="1">
            <a:off x="2583180" y="1950720"/>
            <a:ext cx="723900" cy="937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1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sz="1400" dirty="0" smtClean="0">
            <a:latin typeface="Meiryo UI" panose="020B0604030504040204" pitchFamily="50" charset="-128"/>
            <a:ea typeface="Meiryo UI" panose="020B0604030504040204" pitchFamily="50" charset="-128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10182</TotalTime>
  <Words>1041</Words>
  <Application>Microsoft Office PowerPoint</Application>
  <PresentationFormat>画面に合わせる (4:3)</PresentationFormat>
  <Paragraphs>166</Paragraphs>
  <Slides>10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Meiryo UI</vt:lpstr>
      <vt:lpstr>Yu Gothic UI</vt:lpstr>
      <vt:lpstr>游ゴシック</vt:lpstr>
      <vt:lpstr>Arial</vt:lpstr>
      <vt:lpstr>Calibri</vt:lpstr>
      <vt:lpstr>Wingdings</vt:lpstr>
      <vt:lpstr>Office テーマ</vt:lpstr>
      <vt:lpstr>自動織機基板検査のマッピング作業の効率化、その先</vt:lpstr>
      <vt:lpstr>概要</vt:lpstr>
      <vt:lpstr>どんな作業か</vt:lpstr>
      <vt:lpstr>どんな作業か</vt:lpstr>
      <vt:lpstr>ツール開発の動機</vt:lpstr>
      <vt:lpstr>ツール動作画面</vt:lpstr>
      <vt:lpstr>さらなる工数削減のために</vt:lpstr>
      <vt:lpstr>データ活用のために</vt:lpstr>
      <vt:lpstr>データ活用のために～今後の目標～</vt:lpstr>
      <vt:lpstr>まとめなど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伊藤 征親</dc:creator>
  <cp:lastModifiedBy>伊藤 征親</cp:lastModifiedBy>
  <cp:revision>122</cp:revision>
  <cp:lastPrinted>2025-04-14T05:43:51Z</cp:lastPrinted>
  <dcterms:created xsi:type="dcterms:W3CDTF">2022-11-02T04:13:02Z</dcterms:created>
  <dcterms:modified xsi:type="dcterms:W3CDTF">2025-05-30T07:48:22Z</dcterms:modified>
</cp:coreProperties>
</file>